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65" r:id="rId7"/>
    <p:sldId id="266" r:id="rId8"/>
    <p:sldId id="271" r:id="rId9"/>
    <p:sldId id="263" r:id="rId10"/>
    <p:sldId id="261" r:id="rId11"/>
    <p:sldId id="262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4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E7C56-C575-4ABC-ACD6-05151339993A}" type="datetimeFigureOut">
              <a:rPr lang="en-GB" smtClean="0"/>
              <a:t>09/06/2024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80A97-CEEE-49A2-92AF-4B2B5D0A5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25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E80A97-CEEE-49A2-92AF-4B2B5D0A54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88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E80A97-CEEE-49A2-92AF-4B2B5D0A54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56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E80A97-CEEE-49A2-92AF-4B2B5D0A547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58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6F96-1F40-68B8-35FA-F3B961677B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CFFB0-CF26-7D28-22C9-8DEDABC12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8CC0E-AEF6-71B6-48C9-6902BAD05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0840-285E-1948-B23D-6A1A45A6C72E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49F53-E049-47DE-FB65-A906A8D5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CA306-2D6E-39D4-F7FC-85FD38DB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CB50-1268-784F-9F1A-6C9FFB98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8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61BB6-DDA5-7F43-3940-08C964D3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E8989-5665-5B82-8E20-93BCE47E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2CDDE-3114-E704-09FD-66EB260E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0840-285E-1948-B23D-6A1A45A6C72E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E3E70-C92B-149D-5EE7-7174D6B2A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989A3-102C-F30A-FF8F-C93A11CFC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CB50-1268-784F-9F1A-6C9FFB98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12CFAE-9A4A-7E97-07FC-88CCB0B4C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6AAAB-5D36-94AA-25D6-325AC66D7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53457-EB8C-3BB6-6731-4383A1911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0840-285E-1948-B23D-6A1A45A6C72E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EDB9A-D51A-3F9E-69D6-AFEDDC5C7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EBEF5-2EC8-56DB-838C-8055AAAF5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CB50-1268-784F-9F1A-6C9FFB98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1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7A941-D562-5FD0-29CF-9E08CE0DD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B6831-9489-1EDD-CD6E-4B0C6C88A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A5042-5906-3E99-4900-4A7F5F900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0840-285E-1948-B23D-6A1A45A6C72E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A9B6B-A04B-1706-3492-ECE08F7F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082DD-3BF2-C998-6FE0-7407A60D0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CB50-1268-784F-9F1A-6C9FFB98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9BAA0-5348-4DB8-11CE-6B40342F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3106B-2DB4-CF0B-4A48-D97F8357C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DCF4A-CC78-B22A-04D8-4C8577DC1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0840-285E-1948-B23D-6A1A45A6C72E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5C2C9-6DC4-A223-0E09-A62D23802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C69CB-E22B-688F-0EB7-69D7C6E25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CB50-1268-784F-9F1A-6C9FFB98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8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64346-97DD-B5E1-DE3F-09DC07A44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8FEE7-A9F8-8301-00DB-04948FA58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50D95-D894-CACE-5C0B-F63CF6662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18B0C-6CF0-43DC-EA30-ECE668EE1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0840-285E-1948-B23D-6A1A45A6C72E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F3C3E-CDC8-EC04-9729-56C810B84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1C01F-CA9A-A367-F68D-BAA3D54D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CB50-1268-784F-9F1A-6C9FFB98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8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383CD-23CC-0443-3FD5-6214A398F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15B44-FC7D-7A61-D331-7CC730BFE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6AD03-172E-CD9C-9BFA-C56F3B6DD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2FFD3C-45D7-3624-546C-EC74B8E2B9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B5CE37-9EEE-01C3-531D-35F8F75AFA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01A22-B545-FC84-D165-11E684CF6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0840-285E-1948-B23D-6A1A45A6C72E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D36539-25D0-5198-56F8-202F0E7C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82C374-F430-8A30-1DCD-F12217C23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CB50-1268-784F-9F1A-6C9FFB98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9BEFE-8DBE-0A15-299A-7ECFB63B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8975C-7C22-8BE6-4B13-21E9E3C9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0840-285E-1948-B23D-6A1A45A6C72E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D3918-BB59-DCC3-7F44-C238952DA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B3995-24E2-A6BD-1125-2DEF34C06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CB50-1268-784F-9F1A-6C9FFB98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5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5ABFB1-E649-52CA-EBF7-EA0A2B70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0840-285E-1948-B23D-6A1A45A6C72E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A17473-1471-F637-6E41-752B22333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1AF6A-2DDB-F511-2353-94D1C139F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CB50-1268-784F-9F1A-6C9FFB98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0783-3134-AA80-0DEE-4EBAB28F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78881-CF3C-A107-1540-F9BE6970C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B87D7-03C7-26CF-E9DB-693692F46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132C1-EF0C-82FA-2EC0-CAC81F9C3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0840-285E-1948-B23D-6A1A45A6C72E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8BA8C-680F-5A57-1D42-81943AA73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41DB6-B2AB-D2E5-03C5-B0E4D316C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CB50-1268-784F-9F1A-6C9FFB98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5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967EF-8D2A-816F-BA41-19DFDC438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399D36-497C-00EE-3255-BFD551B68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10060-9C01-5E53-48EA-F3719CB1C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59728-57D8-BA7F-B955-1931654BE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E0840-285E-1948-B23D-6A1A45A6C72E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B01C0-DB0D-2083-E2E0-4DC34A03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E05A-B100-A408-AEDE-30DBB0222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CB50-1268-784F-9F1A-6C9FFB98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2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58553-C132-66F0-2962-BF0701F66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5BF91-EBAB-8EFC-45ED-E11056310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2BE38-E73C-5A99-A1DB-2CA1FF710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E0840-285E-1948-B23D-6A1A45A6C72E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FA418-8825-3F16-88A2-472AE2FC9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D09E8-EE23-FB9F-E0F2-3CD6EF636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CB50-1268-784F-9F1A-6C9FFB987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1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orderstsi.org.uk/volunteer-application-for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56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58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0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F6AB06-B528-4002-B898-39D46EBD0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818" y="5268479"/>
            <a:ext cx="8153678" cy="1159200"/>
          </a:xfrm>
        </p:spPr>
        <p:txBody>
          <a:bodyPr anchor="ctr">
            <a:noAutofit/>
          </a:bodyPr>
          <a:lstStyle/>
          <a:p>
            <a:pPr algn="l"/>
            <a:br>
              <a:rPr lang="en-GB" sz="4800" b="1" i="0" dirty="0">
                <a:solidFill>
                  <a:srgbClr val="1E0A3C"/>
                </a:solidFill>
                <a:effectLst/>
                <a:latin typeface="-apple-system"/>
              </a:rPr>
            </a:b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GB" sz="4800" b="1" dirty="0">
                <a:solidFill>
                  <a:schemeClr val="bg1"/>
                </a:solidFill>
                <a:latin typeface="-apple-system"/>
              </a:rPr>
              <a:t>The Saltire Awards Scheme  and Volunteering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1EFC8B-1F53-A269-BC92-8A5CF32E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9367" y="5848079"/>
            <a:ext cx="3408555" cy="873612"/>
          </a:xfrm>
        </p:spPr>
        <p:txBody>
          <a:bodyPr anchor="ctr">
            <a:noAutofit/>
          </a:bodyPr>
          <a:lstStyle/>
          <a:p>
            <a:r>
              <a:rPr lang="en-US" sz="3200" b="1" dirty="0">
                <a:solidFill>
                  <a:srgbClr val="FFFFFF"/>
                </a:solidFill>
              </a:rPr>
              <a:t>Stephanie Logan</a:t>
            </a:r>
          </a:p>
          <a:p>
            <a:r>
              <a:rPr lang="en-US" sz="3200" b="1" dirty="0">
                <a:solidFill>
                  <a:srgbClr val="FFFFFF"/>
                </a:solidFill>
              </a:rPr>
              <a:t>Volunteering Development Lead</a:t>
            </a:r>
          </a:p>
          <a:p>
            <a:r>
              <a:rPr lang="en-US" sz="3200" b="1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7167DA8-D2A5-5CA4-3BC5-70B6A08B3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35" y="965416"/>
            <a:ext cx="11327549" cy="336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81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590FA-9D06-8E68-86AE-2FED5DF9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2086" y="448826"/>
            <a:ext cx="5397237" cy="1325563"/>
          </a:xfrm>
        </p:spPr>
        <p:txBody>
          <a:bodyPr>
            <a:noAutofit/>
          </a:bodyPr>
          <a:lstStyle/>
          <a:p>
            <a:pPr algn="ctr"/>
            <a:br>
              <a:rPr lang="en-US" sz="6000" b="1" dirty="0"/>
            </a:br>
            <a:br>
              <a:rPr lang="en-US" sz="6000" b="1" dirty="0"/>
            </a:br>
            <a:r>
              <a:rPr lang="en-US" sz="6000" b="1" dirty="0"/>
              <a:t>What is the Saltire Awards Scheme?</a:t>
            </a:r>
            <a:br>
              <a:rPr lang="en-US" sz="4800" dirty="0"/>
            </a:br>
            <a:endParaRPr lang="en-US" sz="4800" dirty="0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523200D-61FE-3BB6-5936-F2EB7BD8C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013" y="1134087"/>
            <a:ext cx="4555700" cy="1355320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1037" name="Freeform: Shape 1032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altire Awards || Awards Network">
            <a:extLst>
              <a:ext uri="{FF2B5EF4-FFF2-40B4-BE49-F238E27FC236}">
                <a16:creationId xmlns:a16="http://schemas.microsoft.com/office/drawing/2014/main" id="{5212A1F2-6313-8973-1F93-1EF1128A8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7978" y="2516111"/>
            <a:ext cx="2893183" cy="2275666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85A874-E79E-5A23-47AE-376B2C500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3944" y="448826"/>
            <a:ext cx="5843358" cy="515696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sz="7200" dirty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/>
              <a:t> 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endParaRPr lang="en-US" sz="8700" dirty="0"/>
          </a:p>
          <a:p>
            <a:pPr marL="0" indent="0" algn="ctr">
              <a:buNone/>
            </a:pPr>
            <a:r>
              <a:rPr lang="en-US" sz="8700" dirty="0"/>
              <a:t>It is a free awards Scheme to Celebrate the volunteering hours you do within school or in the community.</a:t>
            </a:r>
          </a:p>
          <a:p>
            <a:pPr algn="ctr"/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</p:txBody>
      </p:sp>
      <p:sp>
        <p:nvSpPr>
          <p:cNvPr id="1035" name="Arc 1034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5AE459D-FF3C-7AFA-8AC6-03D2B772AEAA}"/>
              </a:ext>
            </a:extLst>
          </p:cNvPr>
          <p:cNvSpPr/>
          <p:nvPr/>
        </p:nvSpPr>
        <p:spPr>
          <a:xfrm>
            <a:off x="4792836" y="3503891"/>
            <a:ext cx="856842" cy="84813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82C7133-0008-BD44-E381-02BE741D9108}"/>
              </a:ext>
            </a:extLst>
          </p:cNvPr>
          <p:cNvSpPr/>
          <p:nvPr/>
        </p:nvSpPr>
        <p:spPr>
          <a:xfrm>
            <a:off x="3935994" y="5009164"/>
            <a:ext cx="856842" cy="84813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730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590FA-9D06-8E68-86AE-2FED5DF9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7580" y="534753"/>
            <a:ext cx="5397237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Gain Awards!</a:t>
            </a:r>
            <a:br>
              <a:rPr lang="en-US" sz="3700" dirty="0"/>
            </a:br>
            <a:endParaRPr lang="en-US" sz="3700" dirty="0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523200D-61FE-3BB6-5936-F2EB7BD8C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13" y="1134087"/>
            <a:ext cx="4555700" cy="1355320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1037" name="Freeform: Shape 1032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altire Awards || Awards Network">
            <a:extLst>
              <a:ext uri="{FF2B5EF4-FFF2-40B4-BE49-F238E27FC236}">
                <a16:creationId xmlns:a16="http://schemas.microsoft.com/office/drawing/2014/main" id="{5212A1F2-6313-8973-1F93-1EF1128A8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368" y="2898152"/>
            <a:ext cx="2893183" cy="2275666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85A874-E79E-5A23-47AE-376B2C500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1168" y="1626404"/>
            <a:ext cx="6235323" cy="5156966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altLang="en-US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Challenge Award (Team)- gentle introduction to volunteering  -one off award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Approach – low achievable hours rewarding more volunteers 10 – 50 hours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Ascent – up to 500 hours certificates for volunteering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GB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Summit – recognising outstanding achievement</a:t>
            </a:r>
          </a:p>
          <a:p>
            <a:pPr marL="0" indent="0" algn="ctr">
              <a:buNone/>
            </a:pPr>
            <a:endParaRPr lang="en-US" sz="2600" dirty="0"/>
          </a:p>
          <a:p>
            <a:pPr algn="ctr"/>
            <a:endParaRPr lang="en-US" sz="2600" dirty="0"/>
          </a:p>
          <a:p>
            <a:pPr algn="ctr"/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</p:txBody>
      </p:sp>
      <p:sp>
        <p:nvSpPr>
          <p:cNvPr id="1035" name="Arc 1034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5AE459D-FF3C-7AFA-8AC6-03D2B772AEAA}"/>
              </a:ext>
            </a:extLst>
          </p:cNvPr>
          <p:cNvSpPr/>
          <p:nvPr/>
        </p:nvSpPr>
        <p:spPr>
          <a:xfrm>
            <a:off x="4792836" y="3503891"/>
            <a:ext cx="856842" cy="84813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82C7133-0008-BD44-E381-02BE741D9108}"/>
              </a:ext>
            </a:extLst>
          </p:cNvPr>
          <p:cNvSpPr/>
          <p:nvPr/>
        </p:nvSpPr>
        <p:spPr>
          <a:xfrm>
            <a:off x="3935994" y="5009164"/>
            <a:ext cx="856842" cy="84813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02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590FA-9D06-8E68-86AE-2FED5DF9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8567" y="3807648"/>
            <a:ext cx="4932030" cy="456674"/>
          </a:xfrm>
        </p:spPr>
        <p:txBody>
          <a:bodyPr>
            <a:normAutofit fontScale="90000"/>
          </a:bodyPr>
          <a:lstStyle/>
          <a:p>
            <a:br>
              <a:rPr lang="en-US" sz="4000" b="1" dirty="0"/>
            </a:br>
            <a:r>
              <a:rPr lang="en-US" sz="4000" b="1" dirty="0"/>
              <a:t>Advantages !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Simple, easy and free to register @Saltireawards.scot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Can backdate 2 years of volunteering hours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Nationally recognized Awards – can do alongside other awards such as </a:t>
            </a:r>
            <a:r>
              <a:rPr lang="en-US" sz="4000" dirty="0" err="1"/>
              <a:t>DOe</a:t>
            </a:r>
            <a:br>
              <a:rPr lang="en-US" sz="4000" dirty="0"/>
            </a:br>
            <a:br>
              <a:rPr lang="en-US" sz="3700" dirty="0"/>
            </a:br>
            <a:br>
              <a:rPr lang="en-US" sz="3700" dirty="0"/>
            </a:br>
            <a:endParaRPr lang="en-US" sz="3700" dirty="0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523200D-61FE-3BB6-5936-F2EB7BD8C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13" y="1134087"/>
            <a:ext cx="4555700" cy="1355320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1037" name="Freeform: Shape 1032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altire Awards || Awards Network">
            <a:extLst>
              <a:ext uri="{FF2B5EF4-FFF2-40B4-BE49-F238E27FC236}">
                <a16:creationId xmlns:a16="http://schemas.microsoft.com/office/drawing/2014/main" id="{5212A1F2-6313-8973-1F93-1EF1128A8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368" y="2898152"/>
            <a:ext cx="2893183" cy="2275666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85A874-E79E-5A23-47AE-376B2C500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3630" y="1860316"/>
            <a:ext cx="4142248" cy="3427301"/>
          </a:xfrm>
        </p:spPr>
        <p:txBody>
          <a:bodyPr>
            <a:normAutofit/>
          </a:bodyPr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600" dirty="0"/>
          </a:p>
        </p:txBody>
      </p:sp>
      <p:sp>
        <p:nvSpPr>
          <p:cNvPr id="1035" name="Arc 1034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5AE459D-FF3C-7AFA-8AC6-03D2B772AEAA}"/>
              </a:ext>
            </a:extLst>
          </p:cNvPr>
          <p:cNvSpPr/>
          <p:nvPr/>
        </p:nvSpPr>
        <p:spPr>
          <a:xfrm>
            <a:off x="4792836" y="3503891"/>
            <a:ext cx="856842" cy="84813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82C7133-0008-BD44-E381-02BE741D9108}"/>
              </a:ext>
            </a:extLst>
          </p:cNvPr>
          <p:cNvSpPr/>
          <p:nvPr/>
        </p:nvSpPr>
        <p:spPr>
          <a:xfrm>
            <a:off x="3935994" y="5009164"/>
            <a:ext cx="856842" cy="84813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70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EC5E869-2776-0BC0-A2D9-800CF958F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EC876B2C-CF08-EAF0-AADA-C196B6689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F18E2D-7C18-CC58-39E6-5561966C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8567" y="3807648"/>
            <a:ext cx="4932030" cy="456674"/>
          </a:xfrm>
        </p:spPr>
        <p:txBody>
          <a:bodyPr>
            <a:normAutofit fontScale="90000"/>
          </a:bodyPr>
          <a:lstStyle/>
          <a:p>
            <a:br>
              <a:rPr lang="en-US" sz="3700" dirty="0"/>
            </a:br>
            <a:br>
              <a:rPr lang="en-US" sz="3700" dirty="0"/>
            </a:br>
            <a:br>
              <a:rPr lang="en-US" sz="3700" dirty="0"/>
            </a:br>
            <a:endParaRPr lang="en-US" sz="3700" dirty="0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7153C76-4F87-EC0B-D95E-507FCAA1D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13" y="1134087"/>
            <a:ext cx="4555700" cy="1355320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1037" name="Freeform: Shape 1032">
            <a:extLst>
              <a:ext uri="{FF2B5EF4-FFF2-40B4-BE49-F238E27FC236}">
                <a16:creationId xmlns:a16="http://schemas.microsoft.com/office/drawing/2014/main" id="{4270119A-A7C9-3F25-9230-069A9CE63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altire Awards || Awards Network">
            <a:extLst>
              <a:ext uri="{FF2B5EF4-FFF2-40B4-BE49-F238E27FC236}">
                <a16:creationId xmlns:a16="http://schemas.microsoft.com/office/drawing/2014/main" id="{52E6F06E-9B6F-AABF-AC2F-226893100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368" y="2898152"/>
            <a:ext cx="2893183" cy="2275666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88A49DC-44CB-28F7-8FC1-598C5CE6D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3630" y="1860316"/>
            <a:ext cx="4142248" cy="3427301"/>
          </a:xfrm>
        </p:spPr>
        <p:txBody>
          <a:bodyPr>
            <a:normAutofit/>
          </a:bodyPr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600" dirty="0"/>
          </a:p>
        </p:txBody>
      </p:sp>
      <p:sp>
        <p:nvSpPr>
          <p:cNvPr id="1035" name="Arc 1034">
            <a:extLst>
              <a:ext uri="{FF2B5EF4-FFF2-40B4-BE49-F238E27FC236}">
                <a16:creationId xmlns:a16="http://schemas.microsoft.com/office/drawing/2014/main" id="{58867E95-6E26-C754-A8C1-9FA46FE3B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3BB1818-3B3B-A59E-88D7-3C1DB5875808}"/>
              </a:ext>
            </a:extLst>
          </p:cNvPr>
          <p:cNvSpPr/>
          <p:nvPr/>
        </p:nvSpPr>
        <p:spPr>
          <a:xfrm>
            <a:off x="4792836" y="3503891"/>
            <a:ext cx="856842" cy="84813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AFE159E-CA5E-FB42-B24A-D35FF5CC1ACC}"/>
              </a:ext>
            </a:extLst>
          </p:cNvPr>
          <p:cNvSpPr/>
          <p:nvPr/>
        </p:nvSpPr>
        <p:spPr>
          <a:xfrm>
            <a:off x="3935994" y="5009164"/>
            <a:ext cx="856842" cy="84813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ECEC8C-C7A4-F714-CCD7-CB090D64322F}"/>
              </a:ext>
            </a:extLst>
          </p:cNvPr>
          <p:cNvSpPr txBox="1"/>
          <p:nvPr/>
        </p:nvSpPr>
        <p:spPr>
          <a:xfrm>
            <a:off x="5762320" y="2243760"/>
            <a:ext cx="6701853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highlight>
                  <a:srgbClr val="0000FF"/>
                </a:highlight>
              </a:rPr>
              <a:t>Volunteering is a free will </a:t>
            </a:r>
            <a:r>
              <a:rPr lang="en-GB" sz="2800" b="1" dirty="0">
                <a:solidFill>
                  <a:schemeClr val="bg1"/>
                </a:solidFill>
                <a:highlight>
                  <a:srgbClr val="0000FF"/>
                </a:highlight>
              </a:rPr>
              <a:t>activity</a:t>
            </a:r>
            <a:r>
              <a:rPr lang="en-GB" sz="2400" b="1" dirty="0">
                <a:solidFill>
                  <a:schemeClr val="bg1"/>
                </a:solidFill>
                <a:highlight>
                  <a:srgbClr val="0000FF"/>
                </a:highlight>
              </a:rPr>
              <a:t>. </a:t>
            </a:r>
            <a:r>
              <a:rPr lang="en-GB" sz="2400" dirty="0"/>
              <a:t>It must not be undertaken through coercion and under no circumstances can it be mandatory.</a:t>
            </a:r>
          </a:p>
          <a:p>
            <a:pPr lvl="0"/>
            <a:endParaRPr lang="en-GB" sz="2400" dirty="0"/>
          </a:p>
          <a:p>
            <a:r>
              <a:rPr lang="en-GB" sz="2400" b="1" dirty="0">
                <a:solidFill>
                  <a:schemeClr val="bg1"/>
                </a:solidFill>
                <a:highlight>
                  <a:srgbClr val="0000FF"/>
                </a:highlight>
              </a:rPr>
              <a:t>It is not undertaken for financial gain. </a:t>
            </a:r>
            <a:r>
              <a:rPr lang="en-GB" sz="2400" dirty="0"/>
              <a:t>Out-with reasonable expenses there must be no financial transaction to encourage someone to volunteer.</a:t>
            </a:r>
          </a:p>
          <a:p>
            <a:endParaRPr lang="en-GB" sz="2400" dirty="0"/>
          </a:p>
          <a:p>
            <a:r>
              <a:rPr lang="en-GB" sz="2400" dirty="0"/>
              <a:t> It is a public and civil good undertaken for the </a:t>
            </a:r>
            <a:r>
              <a:rPr lang="en-GB" sz="2400" b="1" dirty="0">
                <a:solidFill>
                  <a:schemeClr val="bg1"/>
                </a:solidFill>
                <a:highlight>
                  <a:srgbClr val="0000FF"/>
                </a:highlight>
              </a:rPr>
              <a:t>benefit of the community</a:t>
            </a:r>
            <a:r>
              <a:rPr lang="en-GB" sz="2400" dirty="0"/>
              <a:t>, society at large or an individual other than the volunteer. 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4162268" y="600587"/>
            <a:ext cx="91440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4600" b="1" cap="all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What is volunteering?</a:t>
            </a:r>
          </a:p>
        </p:txBody>
      </p:sp>
    </p:spTree>
    <p:extLst>
      <p:ext uri="{BB962C8B-B14F-4D97-AF65-F5344CB8AC3E}">
        <p14:creationId xmlns:p14="http://schemas.microsoft.com/office/powerpoint/2010/main" val="146666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590FA-9D06-8E68-86AE-2FED5DF9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212" y="123936"/>
            <a:ext cx="5397237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Volunteering IS AMAZING!</a:t>
            </a:r>
            <a:br>
              <a:rPr lang="en-US" sz="3700" dirty="0"/>
            </a:br>
            <a:endParaRPr lang="en-US" sz="3700" dirty="0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523200D-61FE-3BB6-5936-F2EB7BD8C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13" y="1134087"/>
            <a:ext cx="4555700" cy="1355320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1037" name="Freeform: Shape 1032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altire Awards || Awards Network">
            <a:extLst>
              <a:ext uri="{FF2B5EF4-FFF2-40B4-BE49-F238E27FC236}">
                <a16:creationId xmlns:a16="http://schemas.microsoft.com/office/drawing/2014/main" id="{5212A1F2-6313-8973-1F93-1EF1128A8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368" y="2898152"/>
            <a:ext cx="2893183" cy="2275666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85A874-E79E-5A23-47AE-376B2C500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1789" y="786716"/>
            <a:ext cx="5875198" cy="744288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sz="6400" dirty="0"/>
          </a:p>
          <a:p>
            <a:pPr algn="ctr"/>
            <a:r>
              <a:rPr lang="en-US" sz="6400" dirty="0"/>
              <a:t>The benefits to you and your community is enormous! </a:t>
            </a:r>
          </a:p>
          <a:p>
            <a:pPr marL="0" indent="0" algn="ctr">
              <a:buNone/>
            </a:pPr>
            <a:endParaRPr lang="en-US" sz="6400" dirty="0"/>
          </a:p>
          <a:p>
            <a:pPr algn="ctr"/>
            <a:r>
              <a:rPr lang="en-US" sz="6400" dirty="0"/>
              <a:t>It feels great knowing you are helping, sense of belonging and feeling part of your community.</a:t>
            </a:r>
          </a:p>
          <a:p>
            <a:pPr algn="ctr"/>
            <a:endParaRPr lang="en-US" sz="6400" dirty="0"/>
          </a:p>
          <a:p>
            <a:pPr algn="ctr"/>
            <a:r>
              <a:rPr lang="en-US" sz="6400" dirty="0"/>
              <a:t>Friendship.</a:t>
            </a:r>
          </a:p>
          <a:p>
            <a:pPr algn="ctr"/>
            <a:endParaRPr lang="en-US" sz="6400" dirty="0"/>
          </a:p>
          <a:p>
            <a:pPr algn="ctr"/>
            <a:r>
              <a:rPr lang="en-US" sz="6400" dirty="0"/>
              <a:t>Confidence gained.</a:t>
            </a:r>
          </a:p>
          <a:p>
            <a:pPr algn="ctr"/>
            <a:endParaRPr lang="en-US" sz="6400" dirty="0"/>
          </a:p>
          <a:p>
            <a:pPr algn="ctr"/>
            <a:r>
              <a:rPr lang="en-US" sz="6400" dirty="0"/>
              <a:t>Awards!? Training, experience, soft skills, knowledge, C.V building and so much more..</a:t>
            </a:r>
          </a:p>
          <a:p>
            <a:pPr algn="ctr"/>
            <a:endParaRPr lang="en-US" sz="3600" b="1" dirty="0"/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  <a:p>
            <a:pPr algn="ctr"/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  <a:p>
            <a:pPr algn="ctr"/>
            <a:endParaRPr lang="en-US" sz="2600" dirty="0"/>
          </a:p>
          <a:p>
            <a:pPr algn="ctr"/>
            <a:endParaRPr lang="en-US" sz="2600" dirty="0"/>
          </a:p>
          <a:p>
            <a:pPr algn="ctr"/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endParaRPr lang="en-US" sz="2600" dirty="0"/>
          </a:p>
        </p:txBody>
      </p:sp>
      <p:sp>
        <p:nvSpPr>
          <p:cNvPr id="1035" name="Arc 1034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5AE459D-FF3C-7AFA-8AC6-03D2B772AEAA}"/>
              </a:ext>
            </a:extLst>
          </p:cNvPr>
          <p:cNvSpPr/>
          <p:nvPr/>
        </p:nvSpPr>
        <p:spPr>
          <a:xfrm>
            <a:off x="4792836" y="3503891"/>
            <a:ext cx="856842" cy="84813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82C7133-0008-BD44-E381-02BE741D9108}"/>
              </a:ext>
            </a:extLst>
          </p:cNvPr>
          <p:cNvSpPr/>
          <p:nvPr/>
        </p:nvSpPr>
        <p:spPr>
          <a:xfrm>
            <a:off x="3935994" y="5009164"/>
            <a:ext cx="856842" cy="84813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121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590FA-9D06-8E68-86AE-2FED5DF9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743" y="132957"/>
            <a:ext cx="5397237" cy="1325563"/>
          </a:xfrm>
        </p:spPr>
        <p:txBody>
          <a:bodyPr>
            <a:normAutofit/>
          </a:bodyPr>
          <a:lstStyle/>
          <a:p>
            <a:r>
              <a:rPr lang="en-US" sz="3700" dirty="0"/>
              <a:t>What Volunteers Say!</a:t>
            </a:r>
            <a:br>
              <a:rPr lang="en-US" sz="3700" dirty="0"/>
            </a:br>
            <a:endParaRPr lang="en-US" sz="3700" dirty="0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523200D-61FE-3BB6-5936-F2EB7BD8C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39" y="804043"/>
            <a:ext cx="4555700" cy="1355320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1037" name="Freeform: Shape 1032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altire Awards || Awards Network">
            <a:extLst>
              <a:ext uri="{FF2B5EF4-FFF2-40B4-BE49-F238E27FC236}">
                <a16:creationId xmlns:a16="http://schemas.microsoft.com/office/drawing/2014/main" id="{5212A1F2-6313-8973-1F93-1EF1128A8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031" y="2281399"/>
            <a:ext cx="2893183" cy="2275666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Arc 1034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2" descr="Person Clipart Images | Free Download | PNG Transparent Background - Pngtree">
            <a:extLst>
              <a:ext uri="{FF2B5EF4-FFF2-40B4-BE49-F238E27FC236}">
                <a16:creationId xmlns:a16="http://schemas.microsoft.com/office/drawing/2014/main" id="{2E4FB4E3-9D8F-60EF-751E-AD2A4A233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023" y="3556827"/>
            <a:ext cx="3424466" cy="342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860+ Young Man Waving Illustrations, Royalty-Free Vector Graphics &amp; Clip  Art - iStock | Young man waving hand">
            <a:extLst>
              <a:ext uri="{FF2B5EF4-FFF2-40B4-BE49-F238E27FC236}">
                <a16:creationId xmlns:a16="http://schemas.microsoft.com/office/drawing/2014/main" id="{6076AEF6-481D-C2B7-8511-3CF54262F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302" y="4560378"/>
            <a:ext cx="1834020" cy="264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720F9E1A-D8B8-C8E2-B29B-43F1F27A03AA}"/>
              </a:ext>
            </a:extLst>
          </p:cNvPr>
          <p:cNvSpPr/>
          <p:nvPr/>
        </p:nvSpPr>
        <p:spPr>
          <a:xfrm>
            <a:off x="3184591" y="2723589"/>
            <a:ext cx="3085582" cy="2321474"/>
          </a:xfrm>
          <a:prstGeom prst="wedgeEllipseCallout">
            <a:avLst>
              <a:gd name="adj1" fmla="val -28162"/>
              <a:gd name="adj2" fmla="val 5654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81087F58-BE94-DF52-4E99-A78EA4BEADDC}"/>
              </a:ext>
            </a:extLst>
          </p:cNvPr>
          <p:cNvSpPr/>
          <p:nvPr/>
        </p:nvSpPr>
        <p:spPr>
          <a:xfrm>
            <a:off x="6784975" y="1001171"/>
            <a:ext cx="5012012" cy="2623931"/>
          </a:xfrm>
          <a:prstGeom prst="wedgeEllipseCallout">
            <a:avLst>
              <a:gd name="adj1" fmla="val -44747"/>
              <a:gd name="adj2" fmla="val 625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1F870A52-6BA1-2DB9-A205-7BDDCB978E7B}"/>
              </a:ext>
            </a:extLst>
          </p:cNvPr>
          <p:cNvSpPr/>
          <p:nvPr/>
        </p:nvSpPr>
        <p:spPr>
          <a:xfrm>
            <a:off x="7162799" y="4226794"/>
            <a:ext cx="3729749" cy="2335831"/>
          </a:xfrm>
          <a:prstGeom prst="wedgeEllipseCallout">
            <a:avLst>
              <a:gd name="adj1" fmla="val 52716"/>
              <a:gd name="adj2" fmla="val -3999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ACA75EB6-7248-ED37-5E15-1A6DD497B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5925" y="3625102"/>
            <a:ext cx="1023373" cy="293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DBF3AC9-9B5A-2F28-3E31-93E9157D5400}"/>
              </a:ext>
            </a:extLst>
          </p:cNvPr>
          <p:cNvSpPr txBox="1"/>
          <p:nvPr/>
        </p:nvSpPr>
        <p:spPr>
          <a:xfrm>
            <a:off x="7637533" y="1418793"/>
            <a:ext cx="355155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“A great way to say thank you and give back to an organisation that helped me.”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E27B7E-1FBC-B4D1-0A5F-AB3FBC1C8A3D}"/>
              </a:ext>
            </a:extLst>
          </p:cNvPr>
          <p:cNvSpPr txBox="1"/>
          <p:nvPr/>
        </p:nvSpPr>
        <p:spPr>
          <a:xfrm>
            <a:off x="7836594" y="4557065"/>
            <a:ext cx="2163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“Sense of still being useful to future generations.”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48779E-D70A-1A14-D8F7-7011D8B6B8D8}"/>
              </a:ext>
            </a:extLst>
          </p:cNvPr>
          <p:cNvSpPr txBox="1"/>
          <p:nvPr/>
        </p:nvSpPr>
        <p:spPr>
          <a:xfrm>
            <a:off x="3574468" y="2992601"/>
            <a:ext cx="2393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“A pressure free way to help out &amp; try new things.”</a:t>
            </a:r>
          </a:p>
        </p:txBody>
      </p:sp>
    </p:spTree>
    <p:extLst>
      <p:ext uri="{BB962C8B-B14F-4D97-AF65-F5344CB8AC3E}">
        <p14:creationId xmlns:p14="http://schemas.microsoft.com/office/powerpoint/2010/main" val="2304619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590FA-9D06-8E68-86AE-2FED5DF9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9750" y="156754"/>
            <a:ext cx="5397237" cy="1325563"/>
          </a:xfrm>
        </p:spPr>
        <p:txBody>
          <a:bodyPr>
            <a:normAutofit/>
          </a:bodyPr>
          <a:lstStyle/>
          <a:p>
            <a:r>
              <a:rPr lang="en-US" sz="3700" dirty="0"/>
              <a:t>What Organisations Say!</a:t>
            </a:r>
            <a:br>
              <a:rPr lang="en-US" sz="3700" dirty="0"/>
            </a:br>
            <a:endParaRPr lang="en-US" sz="3700" dirty="0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523200D-61FE-3BB6-5936-F2EB7BD8C0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37" y="1006522"/>
            <a:ext cx="4555700" cy="1355320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1037" name="Freeform: Shape 1032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altire Awards || Awards Network">
            <a:extLst>
              <a:ext uri="{FF2B5EF4-FFF2-40B4-BE49-F238E27FC236}">
                <a16:creationId xmlns:a16="http://schemas.microsoft.com/office/drawing/2014/main" id="{5212A1F2-6313-8973-1F93-1EF1128A8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703" y="2434526"/>
            <a:ext cx="2893183" cy="2275666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Arc 1034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423,700+ Group Of People Illustrations, Royalty-Free Vector Graphics &amp; Clip  Art - iStock | Diverse group of people, Large group of people, Group of  people icon">
            <a:extLst>
              <a:ext uri="{FF2B5EF4-FFF2-40B4-BE49-F238E27FC236}">
                <a16:creationId xmlns:a16="http://schemas.microsoft.com/office/drawing/2014/main" id="{CAB272AA-2169-A25F-C691-AE7DF1989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913" y="3931985"/>
            <a:ext cx="4320628" cy="331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860+ Focus Group Illustrations, Royalty-Free Vector Graphics &amp; Clip Art -  iStock | Market research, Focus group research, Research">
            <a:extLst>
              <a:ext uri="{FF2B5EF4-FFF2-40B4-BE49-F238E27FC236}">
                <a16:creationId xmlns:a16="http://schemas.microsoft.com/office/drawing/2014/main" id="{1E1190A7-0FEC-3483-EC10-844C92481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028" y="861391"/>
            <a:ext cx="4852031" cy="263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11F408EB-ACAE-1A7D-4E2B-A926E2825355}"/>
              </a:ext>
            </a:extLst>
          </p:cNvPr>
          <p:cNvSpPr/>
          <p:nvPr/>
        </p:nvSpPr>
        <p:spPr>
          <a:xfrm>
            <a:off x="7559600" y="3421371"/>
            <a:ext cx="4446870" cy="3032437"/>
          </a:xfrm>
          <a:prstGeom prst="wedgeEllipseCallout">
            <a:avLst>
              <a:gd name="adj1" fmla="val -22425"/>
              <a:gd name="adj2" fmla="val -5564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3071DBF9-8E09-EB43-DA65-FA4108968643}"/>
              </a:ext>
            </a:extLst>
          </p:cNvPr>
          <p:cNvSpPr/>
          <p:nvPr/>
        </p:nvSpPr>
        <p:spPr>
          <a:xfrm rot="388484">
            <a:off x="3473254" y="2727605"/>
            <a:ext cx="4036839" cy="1651349"/>
          </a:xfrm>
          <a:prstGeom prst="wedgeEllipseCallout">
            <a:avLst>
              <a:gd name="adj1" fmla="val 21906"/>
              <a:gd name="adj2" fmla="val 6080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B09172-5297-CE93-F6C1-F9E18E27026D}"/>
              </a:ext>
            </a:extLst>
          </p:cNvPr>
          <p:cNvSpPr txBox="1"/>
          <p:nvPr/>
        </p:nvSpPr>
        <p:spPr>
          <a:xfrm rot="203346">
            <a:off x="3957665" y="2940326"/>
            <a:ext cx="3068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“A joy to spend time together, having fun &amp; learning new skills.”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14DD76-F61A-AF1B-6252-8ECABA89D381}"/>
              </a:ext>
            </a:extLst>
          </p:cNvPr>
          <p:cNvSpPr txBox="1"/>
          <p:nvPr/>
        </p:nvSpPr>
        <p:spPr>
          <a:xfrm>
            <a:off x="7911762" y="3841859"/>
            <a:ext cx="35515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“Volunteers  change the world.”</a:t>
            </a:r>
          </a:p>
        </p:txBody>
      </p:sp>
    </p:spTree>
    <p:extLst>
      <p:ext uri="{BB962C8B-B14F-4D97-AF65-F5344CB8AC3E}">
        <p14:creationId xmlns:p14="http://schemas.microsoft.com/office/powerpoint/2010/main" val="2711430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6" name="Rectangle 1030">
            <a:extLst>
              <a:ext uri="{FF2B5EF4-FFF2-40B4-BE49-F238E27FC236}">
                <a16:creationId xmlns:a16="http://schemas.microsoft.com/office/drawing/2014/main" id="{53E60C6D-4E85-4E14-BCDF-BF15C241F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590FA-9D06-8E68-86AE-2FED5DF9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9585" y="2766218"/>
            <a:ext cx="539723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700" b="1" dirty="0"/>
              <a:t>Want to get involved in Volunteering? </a:t>
            </a:r>
            <a:br>
              <a:rPr lang="en-US" sz="3700" dirty="0"/>
            </a:br>
            <a:br>
              <a:rPr lang="en-US" sz="3700" dirty="0"/>
            </a:br>
            <a:r>
              <a:rPr lang="en-US" sz="3600" dirty="0"/>
              <a:t>Complete BCA’s online volunteer registration form here</a:t>
            </a:r>
            <a:br>
              <a:rPr lang="en-US" sz="3600" dirty="0"/>
            </a:br>
            <a:r>
              <a:rPr lang="en-GB" sz="1300" dirty="0">
                <a:hlinkClick r:id="rId3"/>
              </a:rPr>
              <a:t>Volunteer Application Form - Borders TSI</a:t>
            </a:r>
            <a:br>
              <a:rPr lang="en-US" sz="3600" dirty="0"/>
            </a:br>
            <a:r>
              <a:rPr lang="en-US" sz="3600" dirty="0"/>
              <a:t> and we will get back to you and help you find something that is right for you </a:t>
            </a:r>
            <a:br>
              <a:rPr lang="en-US" sz="3600" dirty="0"/>
            </a:br>
            <a:r>
              <a:rPr lang="en-US" sz="3600" dirty="0"/>
              <a:t>OR</a:t>
            </a:r>
            <a:br>
              <a:rPr lang="en-US" sz="3600" dirty="0"/>
            </a:br>
            <a:r>
              <a:rPr lang="en-US" sz="3600" dirty="0"/>
              <a:t> Complete a paper volunteer registration form and give to your SDS or DYW worker who will pass on to Stephanie Logan.</a:t>
            </a:r>
            <a:endParaRPr lang="en-US" sz="3700" dirty="0"/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523200D-61FE-3BB6-5936-F2EB7BD8C0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337" y="1006522"/>
            <a:ext cx="4555700" cy="1355320"/>
          </a:xfrm>
          <a:custGeom>
            <a:avLst/>
            <a:gdLst/>
            <a:ahLst/>
            <a:cxnLst/>
            <a:rect l="l" t="t" r="r" b="b"/>
            <a:pathLst>
              <a:path w="4555700" h="2733294">
                <a:moveTo>
                  <a:pt x="82217" y="0"/>
                </a:moveTo>
                <a:lnTo>
                  <a:pt x="4473483" y="0"/>
                </a:lnTo>
                <a:cubicBezTo>
                  <a:pt x="4518890" y="0"/>
                  <a:pt x="4555700" y="36810"/>
                  <a:pt x="4555700" y="82217"/>
                </a:cubicBezTo>
                <a:lnTo>
                  <a:pt x="4555700" y="2651077"/>
                </a:lnTo>
                <a:cubicBezTo>
                  <a:pt x="4555700" y="2696484"/>
                  <a:pt x="4518890" y="2733294"/>
                  <a:pt x="4473483" y="2733294"/>
                </a:cubicBezTo>
                <a:lnTo>
                  <a:pt x="82217" y="2733294"/>
                </a:lnTo>
                <a:cubicBezTo>
                  <a:pt x="36810" y="2733294"/>
                  <a:pt x="0" y="2696484"/>
                  <a:pt x="0" y="2651077"/>
                </a:cubicBezTo>
                <a:lnTo>
                  <a:pt x="0" y="82217"/>
                </a:lnTo>
                <a:cubicBezTo>
                  <a:pt x="0" y="36810"/>
                  <a:pt x="36810" y="0"/>
                  <a:pt x="82217" y="0"/>
                </a:cubicBezTo>
                <a:close/>
              </a:path>
            </a:pathLst>
          </a:custGeom>
        </p:spPr>
      </p:pic>
      <p:sp>
        <p:nvSpPr>
          <p:cNvPr id="1037" name="Freeform: Shape 1032">
            <a:extLst>
              <a:ext uri="{FF2B5EF4-FFF2-40B4-BE49-F238E27FC236}">
                <a16:creationId xmlns:a16="http://schemas.microsoft.com/office/drawing/2014/main" id="{7D42D292-4C48-479B-9E59-E29CD9871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altire Awards || Awards Network">
            <a:extLst>
              <a:ext uri="{FF2B5EF4-FFF2-40B4-BE49-F238E27FC236}">
                <a16:creationId xmlns:a16="http://schemas.microsoft.com/office/drawing/2014/main" id="{5212A1F2-6313-8973-1F93-1EF1128A8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703" y="2434526"/>
            <a:ext cx="2893183" cy="2275666"/>
          </a:xfrm>
          <a:custGeom>
            <a:avLst/>
            <a:gdLst/>
            <a:ahLst/>
            <a:cxnLst/>
            <a:rect l="l" t="t" r="r" b="b"/>
            <a:pathLst>
              <a:path w="4438338" h="2323972">
                <a:moveTo>
                  <a:pt x="69905" y="0"/>
                </a:moveTo>
                <a:lnTo>
                  <a:pt x="4368433" y="0"/>
                </a:lnTo>
                <a:cubicBezTo>
                  <a:pt x="4407040" y="0"/>
                  <a:pt x="4438338" y="31298"/>
                  <a:pt x="4438338" y="69905"/>
                </a:cubicBezTo>
                <a:lnTo>
                  <a:pt x="4438338" y="2254067"/>
                </a:lnTo>
                <a:cubicBezTo>
                  <a:pt x="4438338" y="2292674"/>
                  <a:pt x="4407040" y="2323972"/>
                  <a:pt x="4368433" y="2323972"/>
                </a:cubicBezTo>
                <a:lnTo>
                  <a:pt x="69905" y="2323972"/>
                </a:lnTo>
                <a:cubicBezTo>
                  <a:pt x="31298" y="2323972"/>
                  <a:pt x="0" y="2292674"/>
                  <a:pt x="0" y="2254067"/>
                </a:cubicBezTo>
                <a:lnTo>
                  <a:pt x="0" y="69905"/>
                </a:lnTo>
                <a:cubicBezTo>
                  <a:pt x="0" y="31298"/>
                  <a:pt x="31298" y="0"/>
                  <a:pt x="6990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Arc 1034">
            <a:extLst>
              <a:ext uri="{FF2B5EF4-FFF2-40B4-BE49-F238E27FC236}">
                <a16:creationId xmlns:a16="http://schemas.microsoft.com/office/drawing/2014/main" id="{533DF362-939D-4EEE-8DC4-6B54607E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95198">
            <a:off x="1539683" y="162676"/>
            <a:ext cx="4083433" cy="4083433"/>
          </a:xfrm>
          <a:prstGeom prst="arc">
            <a:avLst>
              <a:gd name="adj1" fmla="val 17445962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16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B0AF343198724D88E711D394DB5B33" ma:contentTypeVersion="14" ma:contentTypeDescription="Create a new document." ma:contentTypeScope="" ma:versionID="cfb5a68b5dfa1ddcb9d7c1f530fa27eb">
  <xsd:schema xmlns:xsd="http://www.w3.org/2001/XMLSchema" xmlns:xs="http://www.w3.org/2001/XMLSchema" xmlns:p="http://schemas.microsoft.com/office/2006/metadata/properties" xmlns:ns3="a8ce44bc-89cf-490a-becb-24d1de44f7c8" xmlns:ns4="903d5387-6b3e-4059-8149-fe73d128111d" targetNamespace="http://schemas.microsoft.com/office/2006/metadata/properties" ma:root="true" ma:fieldsID="b010e07fbfab387ba284c163dd6be9bb" ns3:_="" ns4:_="">
    <xsd:import namespace="a8ce44bc-89cf-490a-becb-24d1de44f7c8"/>
    <xsd:import namespace="903d5387-6b3e-4059-8149-fe73d12811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3:MediaServiceDateTaken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ce44bc-89cf-490a-becb-24d1de44f7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3d5387-6b3e-4059-8149-fe73d128111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8ce44bc-89cf-490a-becb-24d1de44f7c8" xsi:nil="true"/>
  </documentManagement>
</p:properties>
</file>

<file path=customXml/itemProps1.xml><?xml version="1.0" encoding="utf-8"?>
<ds:datastoreItem xmlns:ds="http://schemas.openxmlformats.org/officeDocument/2006/customXml" ds:itemID="{D34C99EB-DC75-49A2-8A18-D9AA3034DC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ce44bc-89cf-490a-becb-24d1de44f7c8"/>
    <ds:schemaRef ds:uri="903d5387-6b3e-4059-8149-fe73d12811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BD7472-AD63-424F-939C-8766DABD6A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6AFB67-0917-4196-95B9-6DCB2D31C9F3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903d5387-6b3e-4059-8149-fe73d128111d"/>
    <ds:schemaRef ds:uri="a8ce44bc-89cf-490a-becb-24d1de44f7c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6193</TotalTime>
  <Words>411</Words>
  <Application>Microsoft Office PowerPoint</Application>
  <PresentationFormat>Widescreen</PresentationFormat>
  <Paragraphs>72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-apple-system</vt:lpstr>
      <vt:lpstr>Arial</vt:lpstr>
      <vt:lpstr>Calibri</vt:lpstr>
      <vt:lpstr>Calibri Light</vt:lpstr>
      <vt:lpstr>Wingdings 2</vt:lpstr>
      <vt:lpstr>Office Theme</vt:lpstr>
      <vt:lpstr>  The Saltire Awards Scheme  and Volunteering</vt:lpstr>
      <vt:lpstr>  What is the Saltire Awards Scheme? </vt:lpstr>
      <vt:lpstr>Gain Awards! </vt:lpstr>
      <vt:lpstr> Advantages !  Simple, easy and free to register @Saltireawards.scot  Can backdate 2 years of volunteering hours  Nationally recognized Awards – can do alongside other awards such as DOe   </vt:lpstr>
      <vt:lpstr>   </vt:lpstr>
      <vt:lpstr>Volunteering IS AMAZING! </vt:lpstr>
      <vt:lpstr>What Volunteers Say! </vt:lpstr>
      <vt:lpstr>What Organisations Say! </vt:lpstr>
      <vt:lpstr>Want to get involved in Volunteering?   Complete BCA’s online volunteer registration form here Volunteer Application Form - Borders TSI  and we will get back to you and help you find something that is right for you  OR  Complete a paper volunteer registration form and give to your SDS or DYW worker who will pass on to Stephanie Logan.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and Youth Volunteering Plan for 2023/24</dc:title>
  <dc:creator>John Evans</dc:creator>
  <cp:lastModifiedBy>Lothian, Jill</cp:lastModifiedBy>
  <cp:revision>15</cp:revision>
  <dcterms:created xsi:type="dcterms:W3CDTF">2023-03-17T10:24:39Z</dcterms:created>
  <dcterms:modified xsi:type="dcterms:W3CDTF">2024-06-13T17:21:53Z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0x010100F3B0AF343198724D88E711D394DB5B33</vt:lpwstr>
  </property>
  <property fmtid="{D5CDD505-2E9C-101B-9397-08002B2CF9AE}" pid="3" name="MSIP_Label_9fedad31-c0c2-44e8-b26c-75143ee7ed65_Enabled">
    <vt:lpwstr>true</vt:lpwstr>
  </property>
  <property fmtid="{D5CDD505-2E9C-101B-9397-08002B2CF9AE}" pid="4" name="MSIP_Label_9fedad31-c0c2-44e8-b26c-75143ee7ed65_SetDate">
    <vt:lpwstr>2024-06-09T14:31:12Z</vt:lpwstr>
  </property>
  <property fmtid="{D5CDD505-2E9C-101B-9397-08002B2CF9AE}" pid="5" name="MSIP_Label_9fedad31-c0c2-44e8-b26c-75143ee7ed65_Method">
    <vt:lpwstr>Standard</vt:lpwstr>
  </property>
  <property fmtid="{D5CDD505-2E9C-101B-9397-08002B2CF9AE}" pid="6" name="MSIP_Label_9fedad31-c0c2-44e8-b26c-75143ee7ed65_Name">
    <vt:lpwstr>OFFICIAL</vt:lpwstr>
  </property>
  <property fmtid="{D5CDD505-2E9C-101B-9397-08002B2CF9AE}" pid="7" name="MSIP_Label_9fedad31-c0c2-44e8-b26c-75143ee7ed65_SiteId">
    <vt:lpwstr>89ed32a2-9b6b-41db-bb6f-376ec8fcd11d</vt:lpwstr>
  </property>
  <property fmtid="{D5CDD505-2E9C-101B-9397-08002B2CF9AE}" pid="8" name="MSIP_Label_9fedad31-c0c2-44e8-b26c-75143ee7ed65_ActionId">
    <vt:lpwstr>aae24559-74f7-44d4-9300-c40994cf194d</vt:lpwstr>
  </property>
  <property fmtid="{D5CDD505-2E9C-101B-9397-08002B2CF9AE}" pid="9" name="MSIP_Label_9fedad31-c0c2-44e8-b26c-75143ee7ed65_ContentBits">
    <vt:lpwstr>0</vt:lpwstr>
  </property>
</Properties>
</file>